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13"/>
  </p:notesMasterIdLst>
  <p:handoutMasterIdLst>
    <p:handoutMasterId r:id="rId14"/>
  </p:handoutMasterIdLst>
  <p:sldIdLst>
    <p:sldId id="926" r:id="rId2"/>
    <p:sldId id="1158" r:id="rId3"/>
    <p:sldId id="939" r:id="rId4"/>
    <p:sldId id="940" r:id="rId5"/>
    <p:sldId id="941" r:id="rId6"/>
    <p:sldId id="942" r:id="rId7"/>
    <p:sldId id="943" r:id="rId8"/>
    <p:sldId id="944" r:id="rId9"/>
    <p:sldId id="1147" r:id="rId10"/>
    <p:sldId id="1148" r:id="rId11"/>
    <p:sldId id="1149" r:id="rId12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FFFFFF"/>
    <a:srgbClr val="FF9999"/>
    <a:srgbClr val="003399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77" autoAdjust="0"/>
  </p:normalViewPr>
  <p:slideViewPr>
    <p:cSldViewPr>
      <p:cViewPr varScale="1">
        <p:scale>
          <a:sx n="101" d="100"/>
          <a:sy n="101" d="100"/>
        </p:scale>
        <p:origin x="19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560" y="0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1265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560" y="8831265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F640535-6E4A-473E-99AE-93996BBAEAA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87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1" y="4416427"/>
            <a:ext cx="514096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1265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265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C4F6117-02DF-4CEA-A392-E20EABBE302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6666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96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2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3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739EA57-FE6A-4E14-B8E1-5051AECB1DAE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9784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59785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6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7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8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9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0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1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2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3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4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5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6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7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8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9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0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1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2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3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4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5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6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7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8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9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0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1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2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3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4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5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459816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770330-D1F6-4B48-8D1D-300B7E5C4A8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953E92-0A42-40C1-813A-46EBB1882D9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DA83D99-D72D-4853-8189-73D6A17EF5A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CCC9D-7B99-4DAA-9FA2-FB1B7387398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008FE9-D741-4F28-8B8E-4CB4826D876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6DB2CD-A47E-40B1-82FC-EEEAC9D3993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096C75-8EE4-4507-8867-1603F58FE4C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1FF0A6-0560-475D-B263-FA7A0FFB85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878F40-1A8B-417B-BF52-38888B3F84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7A400-2207-4A18-B07D-E6870E5380D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5F4F60-1BAB-4B66-BEEF-40C948A85E7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5875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5875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452CDFEB-5974-451B-A2DE-23769C6C5C23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8760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458761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2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3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4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5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6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7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8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9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0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1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2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3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4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5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6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7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8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9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0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1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2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3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4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5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6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7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8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9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0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1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ransition>
    <p:pull dir="lu"/>
  </p:transition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57200" y="1371600"/>
            <a:ext cx="7772400" cy="1470025"/>
          </a:xfrm>
        </p:spPr>
        <p:txBody>
          <a:bodyPr>
            <a:noAutofit/>
          </a:bodyPr>
          <a:lstStyle/>
          <a:p>
            <a:pPr algn="ctr"/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Analytics for Unstructured Data</a:t>
            </a:r>
            <a:br>
              <a:rPr lang="en-US" sz="2800" dirty="0"/>
            </a:br>
            <a:br>
              <a:rPr lang="en-US" sz="2800" dirty="0"/>
            </a:br>
            <a:r>
              <a:rPr lang="en-US" sz="1800" dirty="0"/>
              <a:t>Image Analytics </a:t>
            </a:r>
            <a:br>
              <a:rPr lang="en-US" sz="1800" dirty="0"/>
            </a:br>
            <a:r>
              <a:rPr lang="en-US" sz="1800" dirty="0"/>
              <a:t>Topic Modeling 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MSBA, F2021, 23</a:t>
            </a:r>
            <a:r>
              <a:rPr lang="en-US" sz="1800" baseline="30000" dirty="0"/>
              <a:t>rd</a:t>
            </a:r>
            <a:r>
              <a:rPr lang="en-US" sz="1800" dirty="0"/>
              <a:t> September</a:t>
            </a:r>
            <a:endParaRPr lang="en-US" sz="2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62000" y="2971800"/>
            <a:ext cx="7010400" cy="2743200"/>
          </a:xfrm>
        </p:spPr>
        <p:txBody>
          <a:bodyPr/>
          <a:lstStyle/>
          <a:p>
            <a:pPr algn="l"/>
            <a:r>
              <a:rPr lang="en-US" sz="1600" dirty="0">
                <a:latin typeface="Calibri" panose="020F0502020204030204" pitchFamily="34" charset="0"/>
              </a:rPr>
              <a:t>Dr. Anitesh Barua</a:t>
            </a:r>
          </a:p>
          <a:p>
            <a:pPr algn="l"/>
            <a:r>
              <a:rPr lang="en-US" sz="1200" dirty="0">
                <a:latin typeface="Calibri" panose="020F0502020204030204" pitchFamily="34" charset="0"/>
              </a:rPr>
              <a:t>David Bruton Jr. Centennial Chair Professor of Business</a:t>
            </a:r>
          </a:p>
          <a:p>
            <a:pPr algn="l"/>
            <a:r>
              <a:rPr lang="en-US" sz="1200" dirty="0">
                <a:latin typeface="Calibri" panose="020F0502020204030204" pitchFamily="34" charset="0"/>
              </a:rPr>
              <a:t>Distinguished Fellow, INFORMS Information Systems Society</a:t>
            </a:r>
          </a:p>
          <a:p>
            <a:pPr algn="l"/>
            <a:r>
              <a:rPr lang="en-US" sz="1200" dirty="0">
                <a:latin typeface="Calibri" panose="020F0502020204030204" pitchFamily="34" charset="0"/>
              </a:rPr>
              <a:t>Stevens Piper Foundation Professor</a:t>
            </a:r>
          </a:p>
          <a:p>
            <a:pPr algn="l"/>
            <a:r>
              <a:rPr lang="en-US" sz="1200" dirty="0">
                <a:latin typeface="Calibri" panose="020F0502020204030204" pitchFamily="34" charset="0"/>
              </a:rPr>
              <a:t>University of Texas Distinguished Teaching Professor</a:t>
            </a:r>
          </a:p>
          <a:p>
            <a:pPr algn="l"/>
            <a:r>
              <a:rPr lang="en-US" sz="1200" dirty="0">
                <a:latin typeface="Calibri" panose="020F0502020204030204" pitchFamily="34" charset="0"/>
              </a:rPr>
              <a:t>Associate Director, Center for Research in e-Commerce</a:t>
            </a:r>
          </a:p>
          <a:p>
            <a:pPr algn="l"/>
            <a:r>
              <a:rPr lang="en-US" sz="1200" dirty="0">
                <a:latin typeface="Calibri" panose="020F0502020204030204" pitchFamily="34" charset="0"/>
              </a:rPr>
              <a:t>McCombs School of Business, University of Texas at Austin</a:t>
            </a:r>
          </a:p>
          <a:p>
            <a:pPr algn="l"/>
            <a:r>
              <a:rPr lang="en-US" sz="1400" b="1" dirty="0">
                <a:latin typeface="Calibri" panose="020F0502020204030204" pitchFamily="34" charset="0"/>
              </a:rPr>
              <a:t>Email: aniteshb@gmail.com</a:t>
            </a:r>
            <a:endParaRPr lang="en-US" sz="18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27960"/>
      </p:ext>
    </p:extLst>
  </p:cSld>
  <p:clrMapOvr>
    <a:masterClrMapping/>
  </p:clrMapOvr>
  <p:transition>
    <p:pull dir="l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</a:rPr>
              <a:t>Topics and words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</a:rPr>
              <a:t>Topic A</a:t>
            </a:r>
            <a:r>
              <a:rPr lang="en-US" sz="2000" dirty="0">
                <a:latin typeface="Calibri" panose="020F0502020204030204" pitchFamily="34" charset="0"/>
              </a:rPr>
              <a:t>: 30% broccoli, 15% bananas, 10% breakfast, 10% munching, …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</a:rPr>
              <a:t>Topic B</a:t>
            </a:r>
            <a:r>
              <a:rPr lang="en-US" sz="2000" dirty="0">
                <a:latin typeface="Calibri" panose="020F0502020204030204" pitchFamily="34" charset="0"/>
              </a:rPr>
              <a:t>: 20% chinchillas, 20% kittens, 20% cute, 15% hamster, …</a:t>
            </a:r>
          </a:p>
          <a:p>
            <a:r>
              <a:rPr lang="en-US" sz="2400" b="1" dirty="0">
                <a:latin typeface="Calibri" panose="020F0502020204030204" pitchFamily="34" charset="0"/>
              </a:rPr>
              <a:t>Documents and topics</a:t>
            </a:r>
          </a:p>
          <a:p>
            <a:r>
              <a:rPr lang="en-US" sz="2400" b="1" dirty="0">
                <a:latin typeface="Calibri" panose="020F0502020204030204" pitchFamily="34" charset="0"/>
              </a:rPr>
              <a:t>Documents 1 and 2</a:t>
            </a:r>
            <a:r>
              <a:rPr lang="en-US" sz="2400" dirty="0">
                <a:latin typeface="Calibri" panose="020F0502020204030204" pitchFamily="34" charset="0"/>
              </a:rPr>
              <a:t>: 100% Topic A</a:t>
            </a:r>
          </a:p>
          <a:p>
            <a:r>
              <a:rPr lang="en-US" sz="2400" b="1" dirty="0">
                <a:latin typeface="Calibri" panose="020F0502020204030204" pitchFamily="34" charset="0"/>
              </a:rPr>
              <a:t>Documents 3 and 4</a:t>
            </a:r>
            <a:r>
              <a:rPr lang="en-US" sz="2400" dirty="0">
                <a:latin typeface="Calibri" panose="020F0502020204030204" pitchFamily="34" charset="0"/>
              </a:rPr>
              <a:t>: 100% Topic B</a:t>
            </a:r>
          </a:p>
          <a:p>
            <a:r>
              <a:rPr lang="en-US" sz="2400" b="1" dirty="0">
                <a:latin typeface="Calibri" panose="020F0502020204030204" pitchFamily="34" charset="0"/>
              </a:rPr>
              <a:t>Document 5</a:t>
            </a:r>
            <a:r>
              <a:rPr lang="en-US" sz="2400" dirty="0">
                <a:latin typeface="Calibri" panose="020F0502020204030204" pitchFamily="34" charset="0"/>
              </a:rPr>
              <a:t>: 60% Topic A, 40% Topic B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43200" y="6477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E. Chen</a:t>
            </a:r>
          </a:p>
        </p:txBody>
      </p:sp>
    </p:spTree>
    <p:extLst>
      <p:ext uri="{BB962C8B-B14F-4D97-AF65-F5344CB8AC3E}">
        <p14:creationId xmlns:p14="http://schemas.microsoft.com/office/powerpoint/2010/main" val="613321874"/>
      </p:ext>
    </p:extLst>
  </p:cSld>
  <p:clrMapOvr>
    <a:masterClrMapping/>
  </p:clrMapOvr>
  <p:transition>
    <p:pull dir="l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90600" y="-685800"/>
            <a:ext cx="7543800" cy="1295400"/>
          </a:xfrm>
        </p:spPr>
        <p:txBody>
          <a:bodyPr/>
          <a:lstStyle/>
          <a:p>
            <a:r>
              <a:rPr lang="en-US" sz="3200" dirty="0"/>
              <a:t>A Simple Generative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066800"/>
            <a:ext cx="8960693" cy="47812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2600" y="1066799"/>
            <a:ext cx="4648200" cy="48574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00800" y="1600200"/>
            <a:ext cx="1295400" cy="464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96200" y="1600200"/>
            <a:ext cx="1447800" cy="464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00800" y="990600"/>
            <a:ext cx="2743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46069" y="64770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D. Blei</a:t>
            </a:r>
          </a:p>
        </p:txBody>
      </p:sp>
    </p:spTree>
    <p:extLst>
      <p:ext uri="{BB962C8B-B14F-4D97-AF65-F5344CB8AC3E}">
        <p14:creationId xmlns:p14="http://schemas.microsoft.com/office/powerpoint/2010/main" val="3100394031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805A8-FE20-4ED0-9F98-6949DF29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Meeting on 09/28 to discuss project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CA867-BEF9-464C-9DB2-C5D6EACE6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10 mins per group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Sign up through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googledocs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(to be shared)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Come up with 2-3 ideas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Be prepared to discuss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 is the problem? 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Why is it important?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Where is the data?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 type of analysis will you perform?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What do you expect in terms of results?</a:t>
            </a:r>
          </a:p>
          <a:p>
            <a:pPr lvl="1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26365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Image Analytics (Theory of CNN to be Covered Later)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Images (and videos) contribute much more to big data than text (or numbers)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3.5B images posted per day on social media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&gt; 80% have no text attached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Not just social media: Medical images in healthcare, industrial applications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Can provide additional insights </a:t>
            </a:r>
          </a:p>
        </p:txBody>
      </p:sp>
    </p:spTree>
    <p:extLst>
      <p:ext uri="{BB962C8B-B14F-4D97-AF65-F5344CB8AC3E}">
        <p14:creationId xmlns:p14="http://schemas.microsoft.com/office/powerpoint/2010/main" val="156573056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7543800" cy="1295400"/>
          </a:xfrm>
        </p:spPr>
        <p:txBody>
          <a:bodyPr/>
          <a:lstStyle/>
          <a:p>
            <a:r>
              <a:rPr lang="en-US" dirty="0"/>
              <a:t>What Does an Image Reveal?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91" y="1524000"/>
            <a:ext cx="4047409" cy="39864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00600" y="144780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inherit"/>
              </a:rPr>
              <a:t>Dubai you will be missed. </a:t>
            </a:r>
          </a:p>
          <a:p>
            <a:r>
              <a:rPr lang="en-US" sz="2400" dirty="0">
                <a:solidFill>
                  <a:srgbClr val="000000"/>
                </a:solidFill>
                <a:latin typeface="inherit"/>
              </a:rPr>
              <a:t>Thank you for the inspiration </a:t>
            </a:r>
          </a:p>
          <a:p>
            <a:r>
              <a:rPr lang="en-US" sz="2400" dirty="0">
                <a:solidFill>
                  <a:srgbClr val="000000"/>
                </a:solidFill>
                <a:latin typeface="inherit"/>
              </a:rPr>
              <a:t>and the reset. Back to work now. 💙🌺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106" y="3200400"/>
            <a:ext cx="3120894" cy="31087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34179" y="632460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 by Skrillex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228" y="6248401"/>
            <a:ext cx="24965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69009"/>
      </p:ext>
    </p:extLst>
  </p:cSld>
  <p:clrMapOvr>
    <a:masterClrMapping/>
  </p:clrMapOvr>
  <p:transition>
    <p:pull dir="l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543800" cy="1295400"/>
          </a:xfrm>
        </p:spPr>
        <p:txBody>
          <a:bodyPr/>
          <a:lstStyle/>
          <a:p>
            <a:r>
              <a:rPr lang="en-US" dirty="0"/>
              <a:t>Many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9200"/>
            <a:ext cx="7631561" cy="44984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6284985"/>
            <a:ext cx="3255442" cy="49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42243"/>
      </p:ext>
    </p:extLst>
  </p:cSld>
  <p:clrMapOvr>
    <a:masterClrMapping/>
  </p:clrMapOvr>
  <p:transition>
    <p:pull dir="l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09600"/>
            <a:ext cx="7543800" cy="1295400"/>
          </a:xfrm>
        </p:spPr>
        <p:txBody>
          <a:bodyPr/>
          <a:lstStyle/>
          <a:p>
            <a:r>
              <a:rPr lang="en-US" dirty="0"/>
              <a:t>Moments of “Truth”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0"/>
            <a:ext cx="7842101" cy="408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98745"/>
      </p:ext>
    </p:extLst>
  </p:cSld>
  <p:clrMapOvr>
    <a:masterClrMapping/>
  </p:clrMapOvr>
  <p:transition>
    <p:pull dir="l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&gt; Sum of </a:t>
            </a:r>
            <a:br>
              <a:rPr lang="en-US" dirty="0"/>
            </a:br>
            <a:r>
              <a:rPr lang="en-US" dirty="0"/>
              <a:t>Parts?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74" y="1371600"/>
            <a:ext cx="4171626" cy="533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1165"/>
            <a:ext cx="4541664" cy="6532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6509607"/>
            <a:ext cx="2282889" cy="3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207"/>
      </p:ext>
    </p:extLst>
  </p:cSld>
  <p:clrMapOvr>
    <a:masterClrMapping/>
  </p:clrMapOvr>
  <p:transition>
    <p:pull dir="l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Insights from Text &amp; Images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606" y="1752600"/>
            <a:ext cx="9322806" cy="34440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31441" y="6324600"/>
            <a:ext cx="3035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K. Yamaguchi, 2017</a:t>
            </a:r>
          </a:p>
        </p:txBody>
      </p:sp>
    </p:spTree>
    <p:extLst>
      <p:ext uri="{BB962C8B-B14F-4D97-AF65-F5344CB8AC3E}">
        <p14:creationId xmlns:p14="http://schemas.microsoft.com/office/powerpoint/2010/main" val="3226540980"/>
      </p:ext>
    </p:extLst>
  </p:cSld>
  <p:clrMapOvr>
    <a:masterClrMapping/>
  </p:clrMapOvr>
  <p:transition>
    <p:pull dir="l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Topic Modeling (Theory to be Covered Later)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11662"/>
          </a:xfrm>
        </p:spPr>
        <p:txBody>
          <a:bodyPr/>
          <a:lstStyle/>
          <a:p>
            <a:r>
              <a:rPr lang="en-US" sz="1600" dirty="0">
                <a:latin typeface="Calibri" panose="020F0502020204030204" pitchFamily="34" charset="0"/>
              </a:rPr>
              <a:t>What are the topics in these documents?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“I like to eat broccoli and bananas.”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“I ate a banana and spinach smoothie for breakfast.”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“Chinchillas and kittens are cute.”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“My sister adopted a kitten yesterday.”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“Look at this cute hamster munching on a piece of broccoli.”</a:t>
            </a:r>
          </a:p>
          <a:p>
            <a:r>
              <a:rPr lang="en-US" sz="1800" dirty="0">
                <a:latin typeface="Calibri" panose="020F0502020204030204" pitchFamily="34" charset="0"/>
              </a:rPr>
              <a:t>Latent Dirichlet Allocation (LDA): a way of automatically discovering </a:t>
            </a:r>
            <a:r>
              <a:rPr lang="en-US" sz="1800" b="1" dirty="0">
                <a:latin typeface="Calibri" panose="020F0502020204030204" pitchFamily="34" charset="0"/>
              </a:rPr>
              <a:t>topics</a:t>
            </a:r>
            <a:r>
              <a:rPr lang="en-US" sz="1800" dirty="0">
                <a:latin typeface="Calibri" panose="020F0502020204030204" pitchFamily="34" charset="0"/>
              </a:rPr>
              <a:t> that these sentences contain</a:t>
            </a:r>
          </a:p>
          <a:p>
            <a:r>
              <a:rPr lang="en-US" sz="1800" dirty="0">
                <a:latin typeface="Calibri" panose="020F0502020204030204" pitchFamily="34" charset="0"/>
              </a:rPr>
              <a:t>Topics and their distributions are “latent”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0" y="6477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E. Chen</a:t>
            </a:r>
          </a:p>
        </p:txBody>
      </p:sp>
    </p:spTree>
    <p:extLst>
      <p:ext uri="{BB962C8B-B14F-4D97-AF65-F5344CB8AC3E}">
        <p14:creationId xmlns:p14="http://schemas.microsoft.com/office/powerpoint/2010/main" val="71385525"/>
      </p:ext>
    </p:extLst>
  </p:cSld>
  <p:clrMapOvr>
    <a:masterClrMapping/>
  </p:clrMapOvr>
  <p:transition>
    <p:pull dir="lu"/>
  </p:transition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39558</TotalTime>
  <Words>446</Words>
  <Application>Microsoft Macintosh PowerPoint</Application>
  <PresentationFormat>On-screen Show (4:3)</PresentationFormat>
  <Paragraphs>59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inherit</vt:lpstr>
      <vt:lpstr>Times New Roman</vt:lpstr>
      <vt:lpstr>Wingdings</vt:lpstr>
      <vt:lpstr>Network</vt:lpstr>
      <vt:lpstr>     Analytics for Unstructured Data  Image Analytics  Topic Modeling     MSBA, F2021, 23rd September</vt:lpstr>
      <vt:lpstr>Meeting on 09/28 to discuss project ideas</vt:lpstr>
      <vt:lpstr>Image Analytics (Theory of CNN to be Covered Later)</vt:lpstr>
      <vt:lpstr>What Does an Image Reveal?</vt:lpstr>
      <vt:lpstr>Many Elements</vt:lpstr>
      <vt:lpstr>Moments of “Truth”</vt:lpstr>
      <vt:lpstr>Whole &gt; Sum of  Parts?</vt:lpstr>
      <vt:lpstr>Combining Insights from Text &amp; Images</vt:lpstr>
      <vt:lpstr>Topic Modeling (Theory to be Covered Later)</vt:lpstr>
      <vt:lpstr>The Key Ideas</vt:lpstr>
      <vt:lpstr>A Simple Generative Model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Information Systems MK. 605, Spring 2005 Slides for March 2, 3, 4, 6 &amp; 7, 2005</dc:title>
  <dc:creator>anitesh</dc:creator>
  <cp:lastModifiedBy>Chakraborty, Rohitashwa</cp:lastModifiedBy>
  <cp:revision>519</cp:revision>
  <dcterms:created xsi:type="dcterms:W3CDTF">2000-10-19T17:22:27Z</dcterms:created>
  <dcterms:modified xsi:type="dcterms:W3CDTF">2021-09-23T16:49:29Z</dcterms:modified>
</cp:coreProperties>
</file>